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91" r:id="rId4"/>
    <p:sldId id="290" r:id="rId5"/>
    <p:sldId id="289" r:id="rId6"/>
    <p:sldId id="288" r:id="rId7"/>
    <p:sldId id="292" r:id="rId8"/>
    <p:sldId id="299" r:id="rId9"/>
    <p:sldId id="293" r:id="rId10"/>
    <p:sldId id="286" r:id="rId11"/>
    <p:sldId id="295" r:id="rId12"/>
    <p:sldId id="298" r:id="rId13"/>
    <p:sldId id="294" r:id="rId14"/>
    <p:sldId id="297" r:id="rId15"/>
    <p:sldId id="281" r:id="rId16"/>
    <p:sldId id="284" r:id="rId1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37BEF02-7D4B-4774-A5DD-506D9EE7E687}" type="datetimeFigureOut">
              <a:rPr lang="es-ES" smtClean="0"/>
              <a:t>10/12/2019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B176C34-F259-49BA-93E0-DF86090D764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7BEF02-7D4B-4774-A5DD-506D9EE7E687}" type="datetimeFigureOut">
              <a:rPr lang="es-ES" smtClean="0"/>
              <a:t>10/12/2019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176C34-F259-49BA-93E0-DF86090D764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7BEF02-7D4B-4774-A5DD-506D9EE7E687}" type="datetimeFigureOut">
              <a:rPr lang="es-ES" smtClean="0"/>
              <a:t>10/12/2019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176C34-F259-49BA-93E0-DF86090D764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7BEF02-7D4B-4774-A5DD-506D9EE7E687}" type="datetimeFigureOut">
              <a:rPr lang="es-ES" smtClean="0"/>
              <a:t>10/12/2019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176C34-F259-49BA-93E0-DF86090D764C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7BEF02-7D4B-4774-A5DD-506D9EE7E687}" type="datetimeFigureOut">
              <a:rPr lang="es-ES" smtClean="0"/>
              <a:t>10/12/2019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176C34-F259-49BA-93E0-DF86090D764C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7BEF02-7D4B-4774-A5DD-506D9EE7E687}" type="datetimeFigureOut">
              <a:rPr lang="es-ES" smtClean="0"/>
              <a:t>10/12/2019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176C34-F259-49BA-93E0-DF86090D764C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7BEF02-7D4B-4774-A5DD-506D9EE7E687}" type="datetimeFigureOut">
              <a:rPr lang="es-ES" smtClean="0"/>
              <a:t>10/12/2019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176C34-F259-49BA-93E0-DF86090D764C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7BEF02-7D4B-4774-A5DD-506D9EE7E687}" type="datetimeFigureOut">
              <a:rPr lang="es-ES" smtClean="0"/>
              <a:t>10/12/2019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176C34-F259-49BA-93E0-DF86090D764C}" type="slidenum">
              <a:rPr lang="es-ES" smtClean="0"/>
              <a:t>‹Nº›</a:t>
            </a:fld>
            <a:endParaRPr lang="es-ES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7BEF02-7D4B-4774-A5DD-506D9EE7E687}" type="datetimeFigureOut">
              <a:rPr lang="es-ES" smtClean="0"/>
              <a:t>10/12/2019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176C34-F259-49BA-93E0-DF86090D764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37BEF02-7D4B-4774-A5DD-506D9EE7E687}" type="datetimeFigureOut">
              <a:rPr lang="es-ES" smtClean="0"/>
              <a:t>10/12/2019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176C34-F259-49BA-93E0-DF86090D764C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37BEF02-7D4B-4774-A5DD-506D9EE7E687}" type="datetimeFigureOut">
              <a:rPr lang="es-ES" smtClean="0"/>
              <a:t>10/12/2019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B176C34-F259-49BA-93E0-DF86090D764C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37BEF02-7D4B-4774-A5DD-506D9EE7E687}" type="datetimeFigureOut">
              <a:rPr lang="es-ES" smtClean="0"/>
              <a:t>10/12/2019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B176C34-F259-49BA-93E0-DF86090D764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43608" y="1340768"/>
            <a:ext cx="7200800" cy="1430470"/>
          </a:xfrm>
        </p:spPr>
        <p:txBody>
          <a:bodyPr>
            <a:noAutofit/>
          </a:bodyPr>
          <a:lstStyle/>
          <a:p>
            <a:pPr algn="ctr"/>
            <a:r>
              <a:rPr lang="es-ES" sz="5400" b="1" spc="100" dirty="0" smtClean="0">
                <a:ln w="18000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ATENCIÓN PERCEPCIÓN</a:t>
            </a:r>
          </a:p>
          <a:p>
            <a:pPr algn="ctr"/>
            <a:r>
              <a:rPr lang="es-ES" sz="5400" b="1" spc="100" dirty="0" smtClean="0">
                <a:ln w="18000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MEMORIA</a:t>
            </a:r>
          </a:p>
          <a:p>
            <a:pPr algn="ctr"/>
            <a:r>
              <a:rPr lang="es-ES" sz="3000" b="1" spc="100" dirty="0" smtClean="0">
                <a:ln w="18000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www.demenciayalzheimer.es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 algn="ctr" fontAlgn="t">
              <a:buNone/>
            </a:pPr>
            <a:r>
              <a:rPr lang="el-GR" dirty="0"/>
              <a:t>α	</a:t>
            </a:r>
            <a:r>
              <a:rPr lang="es-ES" dirty="0"/>
              <a:t>ß	ȸ	 ß 	</a:t>
            </a:r>
            <a:r>
              <a:rPr lang="el-GR" dirty="0"/>
              <a:t>α	</a:t>
            </a:r>
            <a:r>
              <a:rPr lang="es-ES" dirty="0"/>
              <a:t>ß	ȸ	 ß</a:t>
            </a:r>
          </a:p>
          <a:p>
            <a:pPr marL="109728" indent="0" algn="ctr" fontAlgn="t">
              <a:buNone/>
            </a:pPr>
            <a:r>
              <a:rPr lang="es-ES" dirty="0"/>
              <a:t>					 </a:t>
            </a:r>
          </a:p>
          <a:p>
            <a:pPr marL="109728" indent="0" algn="ctr" fontAlgn="t">
              <a:buNone/>
            </a:pPr>
            <a:r>
              <a:rPr lang="es-ES" dirty="0"/>
              <a:t>		</a:t>
            </a:r>
          </a:p>
          <a:p>
            <a:pPr marL="109728" indent="0" algn="r" fontAlgn="t">
              <a:buNone/>
            </a:pPr>
            <a:endParaRPr lang="es-ES" dirty="0" smtClean="0"/>
          </a:p>
          <a:p>
            <a:pPr marL="109728" indent="0" algn="r" fontAlgn="t">
              <a:buNone/>
            </a:pPr>
            <a:r>
              <a:rPr lang="el-GR" dirty="0" smtClean="0"/>
              <a:t>¤</a:t>
            </a:r>
            <a:r>
              <a:rPr lang="el-GR" dirty="0"/>
              <a:t>	</a:t>
            </a:r>
            <a:r>
              <a:rPr lang="es-ES" dirty="0"/>
              <a:t> ß </a:t>
            </a:r>
            <a:r>
              <a:rPr lang="el-GR" dirty="0"/>
              <a:t>	α	</a:t>
            </a:r>
            <a:r>
              <a:rPr lang="es-ES" dirty="0"/>
              <a:t> ȸ	 ß </a:t>
            </a:r>
            <a:r>
              <a:rPr lang="es-ES" dirty="0" smtClean="0"/>
              <a:t> </a:t>
            </a:r>
            <a:r>
              <a:rPr lang="el-GR" dirty="0"/>
              <a:t>	</a:t>
            </a:r>
            <a:r>
              <a:rPr lang="es-ES" dirty="0"/>
              <a:t> ȸ	 ß </a:t>
            </a:r>
            <a:r>
              <a:rPr lang="el-GR" dirty="0"/>
              <a:t>	</a:t>
            </a:r>
            <a:r>
              <a:rPr lang="es-ES" dirty="0"/>
              <a:t>ß	</a:t>
            </a:r>
          </a:p>
          <a:p>
            <a:pPr marL="109728" indent="0" algn="ctr" fontAlgn="t">
              <a:buNone/>
            </a:pPr>
            <a:r>
              <a:rPr lang="es-ES" dirty="0"/>
              <a:t>					</a:t>
            </a:r>
          </a:p>
          <a:p>
            <a:pPr marL="109728" indent="0" algn="ctr" fontAlgn="t">
              <a:buNone/>
            </a:pPr>
            <a:r>
              <a:rPr lang="es-ES" dirty="0"/>
              <a:t>		</a:t>
            </a:r>
          </a:p>
          <a:p>
            <a:pPr marL="109728" indent="0" algn="ctr" fontAlgn="t">
              <a:buNone/>
            </a:pPr>
            <a:endParaRPr lang="es-ES" dirty="0"/>
          </a:p>
          <a:p>
            <a:pPr marL="109728" indent="0" algn="ctr" fontAlgn="t">
              <a:buNone/>
            </a:pPr>
            <a:r>
              <a:rPr lang="es-ES" dirty="0"/>
              <a:t>ß	</a:t>
            </a:r>
            <a:r>
              <a:rPr lang="el-GR" dirty="0"/>
              <a:t> ¤ </a:t>
            </a:r>
            <a:r>
              <a:rPr lang="es-ES" dirty="0"/>
              <a:t>	ȸ	</a:t>
            </a:r>
            <a:r>
              <a:rPr lang="el-GR" dirty="0"/>
              <a:t>α	</a:t>
            </a:r>
            <a:r>
              <a:rPr lang="es-ES" dirty="0"/>
              <a:t> ȸ 	¤	</a:t>
            </a:r>
            <a:r>
              <a:rPr lang="el-GR" dirty="0"/>
              <a:t>α	 ¤</a:t>
            </a:r>
          </a:p>
          <a:p>
            <a:pPr marL="109728" indent="0" algn="ctr" fontAlgn="t">
              <a:buNone/>
            </a:pPr>
            <a:r>
              <a:rPr lang="el-GR" dirty="0"/>
              <a:t>					</a:t>
            </a:r>
          </a:p>
          <a:p>
            <a:pPr marL="109728" indent="0" algn="ctr" fontAlgn="t">
              <a:buNone/>
            </a:pPr>
            <a:r>
              <a:rPr lang="el-GR" dirty="0"/>
              <a:t>		</a:t>
            </a:r>
          </a:p>
          <a:p>
            <a:pPr marL="109728" indent="0" algn="ctr" fontAlgn="t">
              <a:buNone/>
            </a:pPr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611560" y="546234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Hoja para rellenar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317122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798275" y="-308023"/>
            <a:ext cx="7547451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s-ES" altLang="es-E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s-ES" altLang="es-E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s-ES" altLang="es-E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s-ES" altLang="es-E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COLOCA EL NÚMERO INDICADO </a:t>
            </a:r>
            <a:br>
              <a:rPr kumimoji="0" lang="es-ES" altLang="es-E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s-ES" altLang="es-E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BAJO EL SÍMBOLO CORRESPONDIENTE</a:t>
            </a:r>
            <a:r>
              <a:rPr kumimoji="0" lang="es-ES" altLang="es-E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6961545"/>
              </p:ext>
            </p:extLst>
          </p:nvPr>
        </p:nvGraphicFramePr>
        <p:xfrm>
          <a:off x="755576" y="2852936"/>
          <a:ext cx="7488832" cy="10081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2208"/>
                <a:gridCol w="1872208"/>
                <a:gridCol w="1872208"/>
                <a:gridCol w="1872208"/>
              </a:tblGrid>
              <a:tr h="10081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s-ES" sz="4400" dirty="0">
                          <a:effectLst/>
                        </a:rPr>
                        <a:t>Ø = 5</a:t>
                      </a:r>
                      <a:endParaRPr lang="es-ES" sz="4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s-ES" sz="4400" dirty="0">
                          <a:effectLst/>
                        </a:rPr>
                        <a:t>@ = 6</a:t>
                      </a:r>
                      <a:endParaRPr lang="es-ES" sz="4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s-ES" sz="4400" dirty="0">
                          <a:effectLst/>
                        </a:rPr>
                        <a:t># = 7</a:t>
                      </a:r>
                      <a:endParaRPr lang="es-ES" sz="4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s-ES" sz="4400" dirty="0">
                          <a:effectLst/>
                        </a:rPr>
                        <a:t>ϕ = 8</a:t>
                      </a:r>
                      <a:endParaRPr lang="es-ES" sz="4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4521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 algn="ctr" fontAlgn="t">
              <a:buNone/>
            </a:pPr>
            <a:r>
              <a:rPr lang="es-ES" dirty="0" smtClean="0"/>
              <a:t>@</a:t>
            </a:r>
            <a:r>
              <a:rPr lang="el-GR" dirty="0"/>
              <a:t>	</a:t>
            </a:r>
            <a:r>
              <a:rPr lang="es-ES" dirty="0" smtClean="0"/>
              <a:t>#</a:t>
            </a:r>
            <a:r>
              <a:rPr lang="es-ES" dirty="0"/>
              <a:t>	</a:t>
            </a:r>
            <a:r>
              <a:rPr lang="es-ES" dirty="0" smtClean="0"/>
              <a:t>@</a:t>
            </a:r>
            <a:r>
              <a:rPr lang="es-ES" dirty="0"/>
              <a:t>	Ø	</a:t>
            </a:r>
            <a:r>
              <a:rPr lang="el-GR" dirty="0"/>
              <a:t> ϕ 	</a:t>
            </a:r>
            <a:r>
              <a:rPr lang="es-ES" dirty="0" smtClean="0"/>
              <a:t>#</a:t>
            </a:r>
            <a:r>
              <a:rPr lang="es-ES" dirty="0"/>
              <a:t>	</a:t>
            </a:r>
            <a:r>
              <a:rPr lang="el-GR" dirty="0"/>
              <a:t> ϕ </a:t>
            </a:r>
            <a:r>
              <a:rPr lang="es-ES" dirty="0"/>
              <a:t>	@</a:t>
            </a:r>
          </a:p>
          <a:p>
            <a:pPr marL="109728" indent="0" algn="ctr" fontAlgn="t">
              <a:buNone/>
            </a:pPr>
            <a:r>
              <a:rPr lang="es-ES" dirty="0"/>
              <a:t>					</a:t>
            </a:r>
          </a:p>
          <a:p>
            <a:pPr marL="109728" indent="0" algn="ctr" fontAlgn="t">
              <a:buNone/>
            </a:pPr>
            <a:r>
              <a:rPr lang="es-ES" dirty="0"/>
              <a:t>		</a:t>
            </a:r>
          </a:p>
          <a:p>
            <a:pPr marL="109728" indent="0" algn="ctr" fontAlgn="t">
              <a:buNone/>
            </a:pPr>
            <a:endParaRPr lang="es-ES" dirty="0"/>
          </a:p>
          <a:p>
            <a:pPr marL="109728" indent="0" algn="ctr" fontAlgn="t">
              <a:buNone/>
            </a:pPr>
            <a:r>
              <a:rPr lang="el-GR" dirty="0"/>
              <a:t>ϕ	</a:t>
            </a:r>
            <a:r>
              <a:rPr lang="es-ES" dirty="0" smtClean="0"/>
              <a:t>@</a:t>
            </a:r>
            <a:r>
              <a:rPr lang="el-GR" dirty="0"/>
              <a:t>	#	</a:t>
            </a:r>
            <a:r>
              <a:rPr lang="es-ES" dirty="0"/>
              <a:t> Ø </a:t>
            </a:r>
            <a:r>
              <a:rPr lang="el-GR" dirty="0"/>
              <a:t>	ϕ	@	 ϕ </a:t>
            </a:r>
            <a:r>
              <a:rPr lang="es-ES" dirty="0"/>
              <a:t>	Ø</a:t>
            </a:r>
          </a:p>
          <a:p>
            <a:pPr marL="109728" indent="0" algn="ctr" fontAlgn="t">
              <a:buNone/>
            </a:pPr>
            <a:r>
              <a:rPr lang="es-ES" dirty="0"/>
              <a:t>					</a:t>
            </a:r>
          </a:p>
          <a:p>
            <a:pPr marL="109728" indent="0" algn="ctr" fontAlgn="t">
              <a:buNone/>
            </a:pPr>
            <a:r>
              <a:rPr lang="es-ES" dirty="0"/>
              <a:t>		</a:t>
            </a:r>
          </a:p>
          <a:p>
            <a:pPr marL="109728" indent="0" algn="ctr" fontAlgn="t">
              <a:buNone/>
            </a:pPr>
            <a:endParaRPr lang="es-ES" dirty="0"/>
          </a:p>
          <a:p>
            <a:pPr marL="109728" indent="0" algn="ctr" fontAlgn="t">
              <a:buNone/>
            </a:pPr>
            <a:r>
              <a:rPr lang="es-ES" dirty="0" smtClean="0"/>
              <a:t>#</a:t>
            </a:r>
            <a:r>
              <a:rPr lang="es-ES" dirty="0"/>
              <a:t>	@	</a:t>
            </a:r>
            <a:r>
              <a:rPr lang="el-GR" dirty="0"/>
              <a:t> ϕ </a:t>
            </a:r>
            <a:r>
              <a:rPr lang="es-ES" dirty="0"/>
              <a:t>	</a:t>
            </a:r>
            <a:r>
              <a:rPr lang="es-ES" dirty="0" smtClean="0"/>
              <a:t>#</a:t>
            </a:r>
            <a:r>
              <a:rPr lang="el-GR" dirty="0"/>
              <a:t>	</a:t>
            </a:r>
            <a:r>
              <a:rPr lang="es-ES" dirty="0"/>
              <a:t>Ø	</a:t>
            </a:r>
            <a:r>
              <a:rPr lang="es-ES" dirty="0" smtClean="0"/>
              <a:t>@</a:t>
            </a:r>
            <a:r>
              <a:rPr lang="es-ES" dirty="0"/>
              <a:t>	 Ø </a:t>
            </a:r>
            <a:r>
              <a:rPr lang="el-GR" dirty="0"/>
              <a:t>	#</a:t>
            </a:r>
          </a:p>
          <a:p>
            <a:pPr marL="109728" indent="0" algn="ctr" fontAlgn="t">
              <a:buNone/>
            </a:pPr>
            <a:r>
              <a:rPr lang="el-GR" dirty="0"/>
              <a:t>					</a:t>
            </a:r>
          </a:p>
          <a:p>
            <a:pPr marL="109728" indent="0" algn="ctr" fontAlgn="t">
              <a:buNone/>
            </a:pPr>
            <a:r>
              <a:rPr lang="el-GR" dirty="0"/>
              <a:t>		</a:t>
            </a:r>
          </a:p>
          <a:p>
            <a:pPr marL="109728" indent="0" algn="ctr" fontAlgn="t">
              <a:buNone/>
            </a:pPr>
            <a:endParaRPr lang="es-ES" dirty="0"/>
          </a:p>
        </p:txBody>
      </p:sp>
      <p:sp>
        <p:nvSpPr>
          <p:cNvPr id="3" name="2 CuadroTexto"/>
          <p:cNvSpPr txBox="1"/>
          <p:nvPr/>
        </p:nvSpPr>
        <p:spPr>
          <a:xfrm>
            <a:off x="611560" y="546234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Hoja para rellenar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99112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9342043"/>
              </p:ext>
            </p:extLst>
          </p:nvPr>
        </p:nvGraphicFramePr>
        <p:xfrm>
          <a:off x="827584" y="2564904"/>
          <a:ext cx="7488836" cy="8640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2209"/>
                <a:gridCol w="1872209"/>
                <a:gridCol w="1872209"/>
                <a:gridCol w="1872209"/>
              </a:tblGrid>
              <a:tr h="8640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s-ES" sz="4400" dirty="0" smtClean="0">
                          <a:effectLst/>
                        </a:rPr>
                        <a:t>ȸ = 1</a:t>
                      </a:r>
                      <a:endParaRPr lang="es-ES" sz="4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s-ES" sz="4400" smtClean="0">
                          <a:effectLst/>
                        </a:rPr>
                        <a:t>α = 2</a:t>
                      </a:r>
                      <a:endParaRPr lang="es-ES" sz="4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s-ES" sz="4400" smtClean="0">
                          <a:effectLst/>
                        </a:rPr>
                        <a:t>ß = 3</a:t>
                      </a:r>
                      <a:endParaRPr lang="es-ES" sz="4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s-ES" sz="4400" dirty="0" smtClean="0">
                          <a:effectLst/>
                        </a:rPr>
                        <a:t>¤ = 4</a:t>
                      </a:r>
                      <a:endParaRPr lang="es-ES" sz="4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798275" y="-31024"/>
            <a:ext cx="7547451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s-ES" altLang="es-E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s-ES" altLang="es-E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COLOCA EL NÚMERO INDICADO </a:t>
            </a:r>
            <a:br>
              <a:rPr kumimoji="0" lang="es-ES" altLang="es-E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s-ES" altLang="es-E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BAJO EL SÍMBOLO CORRESPONDIENTE</a:t>
            </a:r>
            <a:r>
              <a:rPr kumimoji="0" lang="es-ES" altLang="es-E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37264"/>
              </p:ext>
            </p:extLst>
          </p:nvPr>
        </p:nvGraphicFramePr>
        <p:xfrm>
          <a:off x="827584" y="3861048"/>
          <a:ext cx="7488832" cy="10081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2208"/>
                <a:gridCol w="1872208"/>
                <a:gridCol w="1872208"/>
                <a:gridCol w="1872208"/>
              </a:tblGrid>
              <a:tr h="10081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s-ES" sz="4400" dirty="0">
                          <a:effectLst/>
                        </a:rPr>
                        <a:t>Ø = 5</a:t>
                      </a:r>
                      <a:endParaRPr lang="es-ES" sz="4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s-ES" sz="4400" dirty="0">
                          <a:effectLst/>
                        </a:rPr>
                        <a:t>@ = 6</a:t>
                      </a:r>
                      <a:endParaRPr lang="es-ES" sz="4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s-ES" sz="4400" dirty="0">
                          <a:effectLst/>
                        </a:rPr>
                        <a:t># = 7</a:t>
                      </a:r>
                      <a:endParaRPr lang="es-ES" sz="4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s-ES" sz="4400" dirty="0">
                          <a:effectLst/>
                        </a:rPr>
                        <a:t>ϕ = 8</a:t>
                      </a:r>
                      <a:endParaRPr lang="es-ES" sz="4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76103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 algn="ctr" fontAlgn="t">
              <a:buNone/>
            </a:pPr>
            <a:r>
              <a:rPr lang="el-GR" dirty="0"/>
              <a:t>α	</a:t>
            </a:r>
            <a:r>
              <a:rPr lang="es-ES" dirty="0"/>
              <a:t>ß	ȸ	Ø	</a:t>
            </a:r>
            <a:r>
              <a:rPr lang="el-GR" dirty="0"/>
              <a:t>α	</a:t>
            </a:r>
            <a:r>
              <a:rPr lang="es-ES" dirty="0"/>
              <a:t>ß	ȸ	@</a:t>
            </a:r>
          </a:p>
          <a:p>
            <a:pPr marL="109728" indent="0" algn="ctr" fontAlgn="t">
              <a:buNone/>
            </a:pPr>
            <a:r>
              <a:rPr lang="es-ES" dirty="0"/>
              <a:t>					</a:t>
            </a:r>
          </a:p>
          <a:p>
            <a:pPr marL="109728" indent="0" algn="ctr" fontAlgn="t">
              <a:buNone/>
            </a:pPr>
            <a:r>
              <a:rPr lang="es-ES" dirty="0"/>
              <a:t>		</a:t>
            </a:r>
          </a:p>
          <a:p>
            <a:pPr marL="109728" indent="0" algn="ctr" fontAlgn="t">
              <a:buNone/>
            </a:pPr>
            <a:endParaRPr lang="es-ES" dirty="0"/>
          </a:p>
          <a:p>
            <a:pPr marL="109728" indent="0" algn="ctr" fontAlgn="t">
              <a:buNone/>
            </a:pPr>
            <a:r>
              <a:rPr lang="el-GR" dirty="0"/>
              <a:t>ϕ	¤	#	α	ϕ	@	</a:t>
            </a:r>
            <a:r>
              <a:rPr lang="es-ES" dirty="0"/>
              <a:t>ß	Ø</a:t>
            </a:r>
          </a:p>
          <a:p>
            <a:pPr marL="109728" indent="0" algn="ctr" fontAlgn="t">
              <a:buNone/>
            </a:pPr>
            <a:r>
              <a:rPr lang="es-ES" dirty="0"/>
              <a:t>					</a:t>
            </a:r>
          </a:p>
          <a:p>
            <a:pPr marL="109728" indent="0" algn="ctr" fontAlgn="t">
              <a:buNone/>
            </a:pPr>
            <a:r>
              <a:rPr lang="es-ES" dirty="0"/>
              <a:t>		</a:t>
            </a:r>
          </a:p>
          <a:p>
            <a:pPr marL="109728" indent="0" algn="ctr" fontAlgn="t">
              <a:buNone/>
            </a:pPr>
            <a:endParaRPr lang="es-ES" dirty="0"/>
          </a:p>
          <a:p>
            <a:pPr marL="109728" indent="0" algn="ctr" fontAlgn="t">
              <a:buNone/>
            </a:pPr>
            <a:r>
              <a:rPr lang="es-ES" dirty="0"/>
              <a:t>ß	@	ȸ	</a:t>
            </a:r>
            <a:r>
              <a:rPr lang="el-GR" dirty="0"/>
              <a:t>α	</a:t>
            </a:r>
            <a:r>
              <a:rPr lang="es-ES" dirty="0"/>
              <a:t>Ø	¤	</a:t>
            </a:r>
            <a:r>
              <a:rPr lang="el-GR" dirty="0"/>
              <a:t>α	#</a:t>
            </a:r>
          </a:p>
          <a:p>
            <a:pPr marL="109728" indent="0" algn="ctr" fontAlgn="t">
              <a:buNone/>
            </a:pPr>
            <a:r>
              <a:rPr lang="el-GR" dirty="0"/>
              <a:t>					</a:t>
            </a:r>
          </a:p>
          <a:p>
            <a:pPr marL="109728" indent="0" algn="ctr" fontAlgn="t">
              <a:buNone/>
            </a:pPr>
            <a:r>
              <a:rPr lang="el-GR" dirty="0"/>
              <a:t>		</a:t>
            </a:r>
          </a:p>
          <a:p>
            <a:pPr marL="109728" indent="0" algn="ctr" fontAlgn="t">
              <a:buNone/>
            </a:pPr>
            <a:endParaRPr lang="es-ES" dirty="0"/>
          </a:p>
        </p:txBody>
      </p:sp>
      <p:sp>
        <p:nvSpPr>
          <p:cNvPr id="3" name="2 CuadroTexto"/>
          <p:cNvSpPr txBox="1"/>
          <p:nvPr/>
        </p:nvSpPr>
        <p:spPr>
          <a:xfrm>
            <a:off x="611560" y="546234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Hoja para rellenar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99112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79512" y="476672"/>
            <a:ext cx="8640960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Observa los siguientes símbolos, y responde a las siguientes preguntas</a:t>
            </a:r>
            <a:endParaRPr lang="es-ES" dirty="0"/>
          </a:p>
        </p:txBody>
      </p:sp>
      <p:pic>
        <p:nvPicPr>
          <p:cNvPr id="4" name="3 Marcador de contenido"/>
          <p:cNvPicPr>
            <a:picLocks noGrp="1"/>
          </p:cNvPicPr>
          <p:nvPr>
            <p:ph idx="1"/>
          </p:nvPr>
        </p:nvPicPr>
        <p:blipFill rotWithShape="1">
          <a:blip r:embed="rId2"/>
          <a:srcRect r="79832"/>
          <a:stretch/>
        </p:blipFill>
        <p:spPr bwMode="auto">
          <a:xfrm>
            <a:off x="169168" y="1844824"/>
            <a:ext cx="2962672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Imagen"/>
          <p:cNvPicPr/>
          <p:nvPr/>
        </p:nvPicPr>
        <p:blipFill rotWithShape="1">
          <a:blip r:embed="rId3"/>
          <a:srcRect r="75230"/>
          <a:stretch/>
        </p:blipFill>
        <p:spPr bwMode="auto">
          <a:xfrm>
            <a:off x="3059832" y="1772816"/>
            <a:ext cx="3312368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n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" r="76163"/>
          <a:stretch/>
        </p:blipFill>
        <p:spPr bwMode="auto">
          <a:xfrm>
            <a:off x="6012160" y="1700808"/>
            <a:ext cx="2860120" cy="3096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56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5536" y="134076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¿Recuerdas que símbolos eran?</a:t>
            </a:r>
            <a:br>
              <a:rPr lang="es-ES" dirty="0" smtClean="0"/>
            </a:br>
            <a:r>
              <a:rPr lang="es-ES" dirty="0" smtClean="0"/>
              <a:t>Dibújalos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¿Qué colores tenia el primero?</a:t>
            </a:r>
            <a:br>
              <a:rPr lang="es-ES" dirty="0" smtClean="0"/>
            </a:br>
            <a:r>
              <a:rPr lang="es-ES" dirty="0" smtClean="0"/>
              <a:t>¿Y el segundo? ¿Y el tercero?</a:t>
            </a:r>
            <a:br>
              <a:rPr lang="es-ES" dirty="0" smtClean="0"/>
            </a:br>
            <a:r>
              <a:rPr lang="es-ES" dirty="0" smtClean="0"/>
              <a:t>Pinta cada uno como era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6042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371703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s-ES" dirty="0" smtClean="0">
                <a:latin typeface="Georgia" panose="02040502050405020303" pitchFamily="18" charset="0"/>
                <a:cs typeface="Aharoni" pitchFamily="2" charset="-79"/>
              </a:rPr>
              <a:t>               1        2        3        4</a:t>
            </a:r>
            <a:endParaRPr lang="es-ES" dirty="0">
              <a:latin typeface="Georgia" panose="02040502050405020303" pitchFamily="18" charset="0"/>
              <a:cs typeface="Aharoni" pitchFamily="2" charset="-79"/>
            </a:endParaRPr>
          </a:p>
        </p:txBody>
      </p:sp>
      <p:pic>
        <p:nvPicPr>
          <p:cNvPr id="3" name="2 Imagen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1620" y="2492896"/>
            <a:ext cx="7056784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CuadroTexto"/>
          <p:cNvSpPr txBox="1"/>
          <p:nvPr/>
        </p:nvSpPr>
        <p:spPr>
          <a:xfrm>
            <a:off x="1619672" y="1196752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/>
              <a:t>¿Qué círculo es igual?</a:t>
            </a:r>
            <a:endParaRPr lang="es-E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371703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s-ES" dirty="0" smtClean="0">
                <a:latin typeface="Georgia" panose="02040502050405020303" pitchFamily="18" charset="0"/>
                <a:cs typeface="Aharoni" pitchFamily="2" charset="-79"/>
              </a:rPr>
              <a:t>               1        2        3        4</a:t>
            </a:r>
            <a:endParaRPr lang="es-ES" dirty="0">
              <a:latin typeface="Georgia" panose="02040502050405020303" pitchFamily="18" charset="0"/>
              <a:cs typeface="Aharoni" pitchFamily="2" charset="-79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619672" y="1196752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/>
              <a:t>¿Qué círculo es igual?</a:t>
            </a:r>
            <a:endParaRPr lang="es-ES" sz="3600" b="1" dirty="0"/>
          </a:p>
        </p:txBody>
      </p:sp>
      <p:pic>
        <p:nvPicPr>
          <p:cNvPr id="5" name="4 Imagen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648" y="2521180"/>
            <a:ext cx="6874571" cy="1502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8917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371703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s-ES" dirty="0" smtClean="0">
                <a:latin typeface="Georgia" panose="02040502050405020303" pitchFamily="18" charset="0"/>
                <a:cs typeface="Aharoni" pitchFamily="2" charset="-79"/>
              </a:rPr>
              <a:t>               1        2        3        4</a:t>
            </a:r>
            <a:endParaRPr lang="es-ES" dirty="0">
              <a:latin typeface="Georgia" panose="02040502050405020303" pitchFamily="18" charset="0"/>
              <a:cs typeface="Aharoni" pitchFamily="2" charset="-79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619672" y="1196752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/>
              <a:t>¿Qué rectángulo es igual?</a:t>
            </a:r>
            <a:endParaRPr lang="es-ES" sz="3600" b="1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pic>
        <p:nvPicPr>
          <p:cNvPr id="1025" name="Imagen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081" y="2708920"/>
            <a:ext cx="7073343" cy="1265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917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371703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s-ES" dirty="0" smtClean="0">
                <a:latin typeface="Georgia" panose="02040502050405020303" pitchFamily="18" charset="0"/>
                <a:cs typeface="Aharoni" pitchFamily="2" charset="-79"/>
              </a:rPr>
              <a:t>               1        2        3        4</a:t>
            </a:r>
            <a:endParaRPr lang="es-ES" dirty="0">
              <a:latin typeface="Georgia" panose="02040502050405020303" pitchFamily="18" charset="0"/>
              <a:cs typeface="Aharoni" pitchFamily="2" charset="-79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619672" y="1196752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/>
              <a:t>¿Qué rectángulo es igual?</a:t>
            </a:r>
            <a:endParaRPr lang="es-ES" sz="3600" b="1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pic>
        <p:nvPicPr>
          <p:cNvPr id="2049" name="Imagen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2"/>
          <a:stretch>
            <a:fillRect/>
          </a:stretch>
        </p:blipFill>
        <p:spPr bwMode="auto">
          <a:xfrm>
            <a:off x="1036611" y="2708920"/>
            <a:ext cx="7286802" cy="132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917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371703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s-ES" dirty="0" smtClean="0">
                <a:latin typeface="Georgia" panose="02040502050405020303" pitchFamily="18" charset="0"/>
                <a:cs typeface="Aharoni" pitchFamily="2" charset="-79"/>
              </a:rPr>
              <a:t>               1        2        3        4</a:t>
            </a:r>
            <a:endParaRPr lang="es-ES" dirty="0">
              <a:latin typeface="Georgia" panose="02040502050405020303" pitchFamily="18" charset="0"/>
              <a:cs typeface="Aharoni" pitchFamily="2" charset="-79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619672" y="1196752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/>
              <a:t>¿Qué hexágono es igual?</a:t>
            </a:r>
            <a:endParaRPr lang="es-ES" sz="3600" b="1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pic>
        <p:nvPicPr>
          <p:cNvPr id="3073" name="Imagen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992" y="2608854"/>
            <a:ext cx="7348040" cy="146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917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371703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s-ES" dirty="0" smtClean="0">
                <a:latin typeface="Georgia" panose="02040502050405020303" pitchFamily="18" charset="0"/>
                <a:cs typeface="Aharoni" pitchFamily="2" charset="-79"/>
              </a:rPr>
              <a:t>               1        2        3        4</a:t>
            </a:r>
            <a:endParaRPr lang="es-ES" dirty="0">
              <a:latin typeface="Georgia" panose="02040502050405020303" pitchFamily="18" charset="0"/>
              <a:cs typeface="Aharoni" pitchFamily="2" charset="-79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619672" y="1196752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/>
              <a:t>¿Qué hexágono es igual?</a:t>
            </a:r>
            <a:endParaRPr lang="es-ES" sz="3600" b="1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pic>
        <p:nvPicPr>
          <p:cNvPr id="4097" name="Imagen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50" y="2643994"/>
            <a:ext cx="7698123" cy="1441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820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1800" dirty="0" smtClean="0"/>
              <a:t/>
            </a:r>
            <a:br>
              <a:rPr lang="es-ES" sz="1800" dirty="0" smtClean="0"/>
            </a:br>
            <a:r>
              <a:rPr lang="es-ES" sz="1800" dirty="0"/>
              <a:t/>
            </a:r>
            <a:br>
              <a:rPr lang="es-ES" sz="1800" dirty="0"/>
            </a:br>
            <a:r>
              <a:rPr lang="es-ES" sz="1800" dirty="0" smtClean="0"/>
              <a:t>Contesta a las siguientes preguntas:</a:t>
            </a:r>
            <a:br>
              <a:rPr lang="es-ES" sz="1800" dirty="0" smtClean="0"/>
            </a:br>
            <a:r>
              <a:rPr lang="es-ES" sz="1800" dirty="0" smtClean="0">
                <a:effectLst/>
              </a:rPr>
              <a:t>- </a:t>
            </a:r>
            <a:r>
              <a:rPr lang="es-ES" sz="1800" dirty="0">
                <a:effectLst/>
              </a:rPr>
              <a:t>¿Cuántas figuras de color rojo hay</a:t>
            </a:r>
            <a:r>
              <a:rPr lang="es-ES" sz="1800" dirty="0" smtClean="0">
                <a:effectLst/>
              </a:rPr>
              <a:t>? ¿Cuáles son?</a:t>
            </a:r>
            <a:r>
              <a:rPr lang="es-ES" sz="1800" dirty="0">
                <a:effectLst/>
              </a:rPr>
              <a:t/>
            </a:r>
            <a:br>
              <a:rPr lang="es-ES" sz="1800" dirty="0">
                <a:effectLst/>
              </a:rPr>
            </a:br>
            <a:r>
              <a:rPr lang="es-ES" sz="1800" dirty="0">
                <a:effectLst/>
              </a:rPr>
              <a:t>- ¿Cuántas figuras de color azul hay</a:t>
            </a:r>
            <a:r>
              <a:rPr lang="es-ES" sz="1800" dirty="0" smtClean="0">
                <a:effectLst/>
              </a:rPr>
              <a:t>? ¿Cuáles son?</a:t>
            </a:r>
            <a:r>
              <a:rPr lang="es-ES" sz="1800" dirty="0">
                <a:effectLst/>
              </a:rPr>
              <a:t/>
            </a:r>
            <a:br>
              <a:rPr lang="es-ES" sz="1800" dirty="0">
                <a:effectLst/>
              </a:rPr>
            </a:br>
            <a:r>
              <a:rPr lang="es-ES" sz="1800" dirty="0">
                <a:effectLst/>
              </a:rPr>
              <a:t>- ¿Cuántas figuras de color amarillo hay</a:t>
            </a:r>
            <a:r>
              <a:rPr lang="es-ES" sz="1800" dirty="0" smtClean="0">
                <a:effectLst/>
              </a:rPr>
              <a:t>? ¿Cuáles son?</a:t>
            </a:r>
            <a:r>
              <a:rPr lang="es-ES" sz="1800" dirty="0">
                <a:effectLst/>
              </a:rPr>
              <a:t/>
            </a:r>
            <a:br>
              <a:rPr lang="es-ES" sz="1800" dirty="0">
                <a:effectLst/>
              </a:rPr>
            </a:br>
            <a:r>
              <a:rPr lang="es-ES" sz="1800" dirty="0">
                <a:effectLst/>
              </a:rPr>
              <a:t>- ¿Cuántas figuras de color verde hay</a:t>
            </a:r>
            <a:r>
              <a:rPr lang="es-ES" sz="1800" dirty="0" smtClean="0">
                <a:effectLst/>
              </a:rPr>
              <a:t>? ¿Cuáles son?</a:t>
            </a:r>
            <a:r>
              <a:rPr lang="es-ES" sz="1800" dirty="0">
                <a:effectLst/>
              </a:rPr>
              <a:t/>
            </a:r>
            <a:br>
              <a:rPr lang="es-ES" sz="1800" dirty="0">
                <a:effectLst/>
              </a:rPr>
            </a:br>
            <a:r>
              <a:rPr lang="es-ES" sz="1800" dirty="0">
                <a:effectLst/>
              </a:rPr>
              <a:t>- ¿</a:t>
            </a:r>
            <a:r>
              <a:rPr lang="es-ES" sz="1800" dirty="0" smtClean="0">
                <a:effectLst/>
              </a:rPr>
              <a:t>Cuáles son los otros colores </a:t>
            </a:r>
            <a:r>
              <a:rPr lang="es-ES" sz="1800" dirty="0">
                <a:effectLst/>
              </a:rPr>
              <a:t>que </a:t>
            </a:r>
            <a:r>
              <a:rPr lang="es-ES" sz="1800" dirty="0" smtClean="0">
                <a:effectLst/>
              </a:rPr>
              <a:t>aparecen?</a:t>
            </a:r>
            <a:r>
              <a:rPr lang="es-ES" sz="1800" dirty="0">
                <a:effectLst/>
              </a:rPr>
              <a:t/>
            </a:r>
            <a:br>
              <a:rPr lang="es-ES" sz="1800" dirty="0">
                <a:effectLst/>
              </a:rPr>
            </a:br>
            <a:r>
              <a:rPr lang="es-ES" sz="1800" dirty="0">
                <a:effectLst/>
              </a:rPr>
              <a:t>- ¿podéis decir más nombres de colores</a:t>
            </a:r>
            <a:r>
              <a:rPr lang="es-ES" sz="1800" dirty="0" smtClean="0">
                <a:effectLst/>
              </a:rPr>
              <a:t>?</a:t>
            </a:r>
            <a:endParaRPr lang="es-ES" sz="1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988840"/>
            <a:ext cx="6648450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8400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9115021"/>
              </p:ext>
            </p:extLst>
          </p:nvPr>
        </p:nvGraphicFramePr>
        <p:xfrm>
          <a:off x="827584" y="2564904"/>
          <a:ext cx="7488836" cy="8640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2209"/>
                <a:gridCol w="1872209"/>
                <a:gridCol w="1872209"/>
                <a:gridCol w="1872209"/>
              </a:tblGrid>
              <a:tr h="8640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s-ES" sz="4400" dirty="0">
                          <a:effectLst/>
                        </a:rPr>
                        <a:t>ȸ = 1</a:t>
                      </a:r>
                      <a:endParaRPr lang="es-ES" sz="4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s-ES" sz="4400" dirty="0">
                          <a:effectLst/>
                        </a:rPr>
                        <a:t>α = 2</a:t>
                      </a:r>
                      <a:endParaRPr lang="es-ES" sz="4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s-ES" sz="4400" dirty="0">
                          <a:effectLst/>
                        </a:rPr>
                        <a:t>ß = 3</a:t>
                      </a:r>
                      <a:endParaRPr lang="es-ES" sz="4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s-ES" sz="4400" dirty="0">
                          <a:effectLst/>
                        </a:rPr>
                        <a:t>¤ = 4</a:t>
                      </a:r>
                      <a:endParaRPr lang="es-ES" sz="4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798275" y="-308023"/>
            <a:ext cx="7547451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s-ES" altLang="es-E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s-ES" altLang="es-E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s-ES" altLang="es-E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s-ES" altLang="es-E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COLOCA EL NÚMERO INDICADO </a:t>
            </a:r>
            <a:br>
              <a:rPr kumimoji="0" lang="es-ES" altLang="es-E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s-ES" altLang="es-E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BAJO EL SÍMBOLO CORRESPONDIENTE</a:t>
            </a:r>
            <a:r>
              <a:rPr kumimoji="0" lang="es-ES" altLang="es-E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259632" y="5661248"/>
            <a:ext cx="3504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Entregamos la siguiente hoja: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883221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193</TotalTime>
  <Words>146</Words>
  <Application>Microsoft Office PowerPoint</Application>
  <PresentationFormat>Presentación en pantalla (4:3)</PresentationFormat>
  <Paragraphs>74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Concurrencia</vt:lpstr>
      <vt:lpstr>Presentación de PowerPoint</vt:lpstr>
      <vt:lpstr>               1        2        3        4</vt:lpstr>
      <vt:lpstr>               1        2        3        4</vt:lpstr>
      <vt:lpstr>               1        2        3        4</vt:lpstr>
      <vt:lpstr>               1        2        3        4</vt:lpstr>
      <vt:lpstr>               1        2        3        4</vt:lpstr>
      <vt:lpstr>               1        2        3        4</vt:lpstr>
      <vt:lpstr>  Contesta a las siguientes preguntas: - ¿Cuántas figuras de color rojo hay? ¿Cuáles son? - ¿Cuántas figuras de color azul hay? ¿Cuáles son? - ¿Cuántas figuras de color amarillo hay? ¿Cuáles son? - ¿Cuántas figuras de color verde hay? ¿Cuáles son? - ¿Cuáles son los otros colores que aparecen? - ¿podéis decir más nombres de colores?</vt:lpstr>
      <vt:lpstr>  COLOCA EL NÚMERO INDICADO  BAJO EL SÍMBOLO CORRESPONDIENTE:</vt:lpstr>
      <vt:lpstr>Presentación de PowerPoint</vt:lpstr>
      <vt:lpstr>  COLOCA EL NÚMERO INDICADO  BAJO EL SÍMBOLO CORRESPONDIENTE:</vt:lpstr>
      <vt:lpstr>Presentación de PowerPoint</vt:lpstr>
      <vt:lpstr> COLOCA EL NÚMERO INDICADO  BAJO EL SÍMBOLO CORRESPONDIENTE:</vt:lpstr>
      <vt:lpstr>Presentación de PowerPoint</vt:lpstr>
      <vt:lpstr>Observa los siguientes símbolos, y responde a las siguientes preguntas</vt:lpstr>
      <vt:lpstr>      ¿Recuerdas que símbolos eran? Dibújalos  ¿Qué colores tenia el primero? ¿Y el segundo? ¿Y el tercero? Pinta cada uno como era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Naty</dc:creator>
  <cp:lastModifiedBy>Virginia Martín Sancho</cp:lastModifiedBy>
  <cp:revision>21</cp:revision>
  <dcterms:created xsi:type="dcterms:W3CDTF">2019-10-22T13:29:57Z</dcterms:created>
  <dcterms:modified xsi:type="dcterms:W3CDTF">2019-12-10T18:01:27Z</dcterms:modified>
</cp:coreProperties>
</file>